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8" r:id="rId6"/>
    <p:sldId id="262" r:id="rId7"/>
    <p:sldId id="260" r:id="rId8"/>
    <p:sldId id="276" r:id="rId9"/>
    <p:sldId id="274" r:id="rId10"/>
    <p:sldId id="263" r:id="rId11"/>
    <p:sldId id="265" r:id="rId12"/>
    <p:sldId id="266" r:id="rId13"/>
    <p:sldId id="267" r:id="rId14"/>
    <p:sldId id="272" r:id="rId15"/>
    <p:sldId id="273" r:id="rId16"/>
    <p:sldId id="277" r:id="rId17"/>
    <p:sldId id="271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DBF8"/>
    <a:srgbClr val="FBB033"/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704" autoAdjust="0"/>
  </p:normalViewPr>
  <p:slideViewPr>
    <p:cSldViewPr snapToGrid="0" showGuides="1">
      <p:cViewPr varScale="1">
        <p:scale>
          <a:sx n="79" d="100"/>
          <a:sy n="79" d="100"/>
        </p:scale>
        <p:origin x="-1546" y="-1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pPr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pPr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4524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734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H.1.2 – HEAT ISLAND EFFECT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H.1.2 – HEAT ISLAND EFFECT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082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THERMIQUE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MODULE DE FORMATION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LES CRITÈRES D'ÉVALUATION DU </a:t>
            </a:r>
            <a:r>
              <a:rPr lang="en-US" sz="1200" dirty="0" smtClean="0"/>
              <a:t>SBTOOL </a:t>
            </a:r>
            <a:r>
              <a:rPr lang="en-US" sz="1200" dirty="0"/>
              <a:t>- ÉCHELLE DE CONSTRUCTION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SYSTÈME DE FORMATION POUR DES VILLES MÉDICALES DURABLES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108544" y="2561798"/>
            <a:ext cx="4627358" cy="3416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Module de formation 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/>
              <a:t>Calcul des critères d'évaluation 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/>
              <a:t>SBTool - Echelle du Bâtiment</a:t>
            </a:r>
            <a:endParaRPr lang="it-IT" sz="2800" dirty="0"/>
          </a:p>
        </p:txBody>
      </p:sp>
      <p:sp>
        <p:nvSpPr>
          <p:cNvPr id="5" name="ZoneTexte 4"/>
          <p:cNvSpPr txBox="1"/>
          <p:nvPr/>
        </p:nvSpPr>
        <p:spPr>
          <a:xfrm>
            <a:off x="2044460" y="6236898"/>
            <a:ext cx="43994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Système de formation durable MED CITIES</a:t>
            </a:r>
            <a:endParaRPr lang="fr-FR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</a:t>
            </a:r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CHALEUR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77937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9390"/>
            <a:ext cx="2133600" cy="30861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CHALEUR</a:t>
            </a:r>
            <a:endParaRPr lang="it-IT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4170" y="4291767"/>
            <a:ext cx="8514080" cy="1418944"/>
            <a:chOff x="314960" y="4228590"/>
            <a:chExt cx="8514080" cy="1181585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xmlns="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Calculer l'</a:t>
              </a:r>
              <a:r>
                <a:rPr lang="en-GB" sz="2000" b="1" dirty="0"/>
                <a:t>indice de réflectance solaire </a:t>
              </a:r>
              <a:r>
                <a:rPr lang="en-GB" sz="2000" b="1" dirty="0" err="1" smtClean="0"/>
                <a:t>moyen</a:t>
              </a:r>
              <a:r>
                <a:rPr lang="en-GB" sz="2000" b="1" dirty="0"/>
                <a:t> de l'horizontale et du </a:t>
              </a:r>
              <a:r>
                <a:rPr lang="en-GB" sz="2000" b="1" dirty="0" err="1" smtClean="0"/>
                <a:t>toit</a:t>
              </a:r>
              <a:r>
                <a:rPr lang="en-GB" sz="2000" b="1" dirty="0" smtClean="0"/>
                <a:t> </a:t>
              </a:r>
              <a:r>
                <a:rPr lang="en-GB" sz="2000" b="1" dirty="0" smtClean="0">
                  <a:solidFill>
                    <a:schemeClr val="tx1"/>
                  </a:solidFill>
                </a:rPr>
                <a:t>des</a:t>
              </a:r>
              <a:r>
                <a:rPr lang="en-GB" sz="2000" b="1" dirty="0" smtClean="0"/>
                <a:t> surfaces</a:t>
              </a:r>
              <a:endParaRPr lang="en-GB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28" y="422859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60858" y="1169744"/>
            <a:ext cx="8291264" cy="19860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Un petit bâtiment existant d'un étage, avec une superficie de 120m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 est situé dans une grande superficie de 600m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. Le bâtiment a un toit plat recouvert </a:t>
            </a:r>
            <a:r>
              <a:rPr lang="en-US" sz="2200" dirty="0">
                <a:cs typeface="Calibri" panose="020F0502020204030204" pitchFamily="34" charset="0"/>
              </a:rPr>
              <a:t>d'une </a:t>
            </a:r>
            <a:r>
              <a:rPr lang="en-US" sz="2200" dirty="0" smtClean="0">
                <a:cs typeface="Calibri" panose="020F0502020204030204" pitchFamily="34" charset="0"/>
              </a:rPr>
              <a:t>membrane asphaltique grise</a:t>
            </a:r>
            <a:r>
              <a:rPr lang="el-GR" sz="2200" dirty="0" smtClean="0">
                <a:cs typeface="Calibri" panose="020F0502020204030204" pitchFamily="34" charset="0"/>
              </a:rPr>
              <a:t>.</a:t>
            </a:r>
            <a:r>
              <a:rPr lang="en-US" sz="2200" dirty="0">
                <a:cs typeface="Calibri" panose="020F0502020204030204" pitchFamily="34" charset="0"/>
              </a:rPr>
              <a:t> </a:t>
            </a:r>
            <a:r>
              <a:rPr lang="en-US" sz="2200" dirty="0" smtClean="0">
                <a:cs typeface="Calibri" panose="020F0502020204030204" pitchFamily="34" charset="0"/>
              </a:rPr>
              <a:t>L'espace extérieur est en partie recouvert de carrelage en pierre naturelle (40%) et de végétation (60%).  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680932981"/>
      </p:ext>
    </p:extLst>
  </p:cSld>
  <p:clrMapOvr>
    <a:masterClrMapping/>
  </p:clrMapOvr>
  <p:transition advTm="2909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</a:t>
            </a:r>
            <a:r>
              <a:rPr sz="2800" smtClean="0"/>
              <a:t>CHALEUR</a:t>
            </a:r>
            <a:endParaRPr lang="it-IT" sz="2800" strike="sngStrike" dirty="0"/>
          </a:p>
        </p:txBody>
      </p:sp>
      <p:sp>
        <p:nvSpPr>
          <p:cNvPr id="29" name="Rectangle 28"/>
          <p:cNvSpPr/>
          <p:nvPr/>
        </p:nvSpPr>
        <p:spPr>
          <a:xfrm>
            <a:off x="7846787" y="919250"/>
            <a:ext cx="11239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Étape 4</a:t>
            </a:r>
            <a:endParaRPr lang="el-GR" sz="2400" dirty="0"/>
          </a:p>
        </p:txBody>
      </p:sp>
      <p:sp>
        <p:nvSpPr>
          <p:cNvPr id="31" name="Rectangle 30"/>
          <p:cNvSpPr/>
          <p:nvPr/>
        </p:nvSpPr>
        <p:spPr>
          <a:xfrm>
            <a:off x="7817911" y="1763207"/>
            <a:ext cx="117208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Étape 5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90290" y="992333"/>
            <a:ext cx="74936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Superficie totale </a:t>
            </a:r>
            <a:r>
              <a:rPr lang="en-US" sz="2200" b="1" dirty="0"/>
              <a:t>de toutes les </a:t>
            </a:r>
            <a:r>
              <a:rPr lang="en-GB" sz="2200" b="1" dirty="0"/>
              <a:t>surfaces horizontales et des </a:t>
            </a:r>
            <a:r>
              <a:rPr lang="en-GB" sz="2200" b="1" dirty="0" smtClean="0"/>
              <a:t>toits : 600m</a:t>
            </a:r>
            <a:r>
              <a:rPr lang="en-GB" sz="2200" b="1" baseline="30000" dirty="0" smtClean="0"/>
              <a:t>2</a:t>
            </a:r>
            <a:endParaRPr lang="en-GB" sz="2200" baseline="30000" dirty="0"/>
          </a:p>
        </p:txBody>
      </p:sp>
      <p:sp>
        <p:nvSpPr>
          <p:cNvPr id="3" name="Rectangle 2"/>
          <p:cNvSpPr/>
          <p:nvPr/>
        </p:nvSpPr>
        <p:spPr>
          <a:xfrm>
            <a:off x="390290" y="1761773"/>
            <a:ext cx="7259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Surface </a:t>
            </a:r>
            <a:r>
              <a:rPr lang="en-US" sz="2200" b="1" dirty="0"/>
              <a:t>pesée par </a:t>
            </a:r>
            <a:r>
              <a:rPr lang="en-GB" sz="2200" b="1" dirty="0"/>
              <a:t>revêtement </a:t>
            </a:r>
            <a:r>
              <a:rPr lang="en-GB" sz="2200" b="1" dirty="0" smtClean="0"/>
              <a:t>de </a:t>
            </a:r>
            <a:r>
              <a:rPr lang="en-GB" sz="2400" dirty="0"/>
              <a:t>toits et surfaces revêtues </a:t>
            </a:r>
            <a:r>
              <a:rPr lang="en-GB" sz="2400" dirty="0" smtClean="0"/>
              <a:t>horizontales</a:t>
            </a:r>
            <a:r>
              <a:rPr lang="en-GB" sz="2400" dirty="0"/>
              <a:t> </a:t>
            </a:r>
            <a:endParaRPr lang="en-GB" sz="2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1718043"/>
              </p:ext>
            </p:extLst>
          </p:nvPr>
        </p:nvGraphicFramePr>
        <p:xfrm>
          <a:off x="553844" y="2727068"/>
          <a:ext cx="6095999" cy="13208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593392">
                  <a:extLst>
                    <a:ext uri="{9D8B030D-6E8A-4147-A177-3AD203B41FA5}">
                      <a16:colId xmlns:a16="http://schemas.microsoft.com/office/drawing/2014/main" xmlns="" val="1063654064"/>
                    </a:ext>
                  </a:extLst>
                </a:gridCol>
                <a:gridCol w="1201479">
                  <a:extLst>
                    <a:ext uri="{9D8B030D-6E8A-4147-A177-3AD203B41FA5}">
                      <a16:colId xmlns:a16="http://schemas.microsoft.com/office/drawing/2014/main" xmlns="" val="1339214594"/>
                    </a:ext>
                  </a:extLst>
                </a:gridCol>
                <a:gridCol w="882503">
                  <a:extLst>
                    <a:ext uri="{9D8B030D-6E8A-4147-A177-3AD203B41FA5}">
                      <a16:colId xmlns:a16="http://schemas.microsoft.com/office/drawing/2014/main" xmlns="" val="3275633837"/>
                    </a:ext>
                  </a:extLst>
                </a:gridCol>
                <a:gridCol w="1418625">
                  <a:extLst>
                    <a:ext uri="{9D8B030D-6E8A-4147-A177-3AD203B41FA5}">
                      <a16:colId xmlns:a16="http://schemas.microsoft.com/office/drawing/2014/main" xmlns="" val="2114284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Matière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Zone</a:t>
                      </a:r>
                      <a:endParaRPr lang="en-GB" sz="1400" b="1" i="0" cap="all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SRi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Zone x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SRi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48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Membrane Asphaltique Grise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 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7 </a:t>
                      </a:r>
                      <a:r>
                        <a:rPr lang="en-US" sz="1600" baseline="30000" dirty="0" smtClean="0">
                          <a:latin typeface="+mn-lt"/>
                        </a:rPr>
                        <a:t>1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840 </a:t>
                      </a: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8475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Calcaire, Gris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192 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54 </a:t>
                      </a:r>
                      <a:r>
                        <a:rPr lang="en-US" sz="1600" baseline="30000" dirty="0" smtClean="0">
                          <a:latin typeface="+mn-lt"/>
                        </a:rPr>
                        <a:t>2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10368 </a:t>
                      </a: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59287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0290" y="4047868"/>
            <a:ext cx="71144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aseline="30000" dirty="0" smtClean="0"/>
              <a:t>1 </a:t>
            </a:r>
            <a:r>
              <a:rPr lang="en-GB" sz="1000" dirty="0"/>
              <a:t>Source : https://coolroofs.org/directory/roof?product_type_id=11&amp;orderBy=product_type&amp;page=1&amp;product_color_id=</a:t>
            </a:r>
            <a:endParaRPr lang="en-GB" sz="1000" dirty="0" smtClean="0"/>
          </a:p>
          <a:p>
            <a:r>
              <a:rPr lang="en-GB" sz="1000" baseline="30000" dirty="0" smtClean="0"/>
              <a:t>2</a:t>
            </a:r>
            <a:r>
              <a:rPr lang="en-GB" sz="1000" dirty="0" smtClean="0"/>
              <a:t> Source : https</a:t>
            </a:r>
            <a:r>
              <a:rPr lang="en-GB" sz="1000" dirty="0"/>
              <a:t>://hdgbuildingmaterials.com/products/solar-reflectance-index-hdg-primer</a:t>
            </a:r>
            <a:r>
              <a:rPr lang="en-GB" sz="1000" dirty="0" smtClean="0"/>
              <a:t>/</a:t>
            </a:r>
          </a:p>
          <a:p>
            <a:endParaRPr lang="en-GB" sz="1000" dirty="0"/>
          </a:p>
        </p:txBody>
      </p:sp>
      <p:sp>
        <p:nvSpPr>
          <p:cNvPr id="24" name="Rectangle 23"/>
          <p:cNvSpPr/>
          <p:nvPr/>
        </p:nvSpPr>
        <p:spPr>
          <a:xfrm>
            <a:off x="7883091" y="4369883"/>
            <a:ext cx="112615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Étape 6</a:t>
            </a:r>
            <a:endParaRPr lang="el-GR" sz="2400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90290" y="4484750"/>
            <a:ext cx="7537478" cy="6550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a-ES" sz="2200" dirty="0"/>
              <a:t>Additionner </a:t>
            </a:r>
            <a:r>
              <a:rPr lang="en-GB" sz="2200" dirty="0"/>
              <a:t>les</a:t>
            </a:r>
            <a:r>
              <a:rPr lang="ca-ES" sz="2200" dirty="0"/>
              <a:t> produits du </a:t>
            </a:r>
            <a:r>
              <a:rPr lang="en-GB" sz="2200" b="1" dirty="0" smtClean="0"/>
              <a:t>Sri </a:t>
            </a:r>
            <a:r>
              <a:rPr lang="ca-ES" sz="2200" b="1" dirty="0" smtClean="0"/>
              <a:t>multipliés </a:t>
            </a:r>
            <a:r>
              <a:rPr lang="ca-ES" sz="2200" b="1" dirty="0"/>
              <a:t>par la </a:t>
            </a:r>
            <a:r>
              <a:rPr lang="ca-ES" sz="2200" b="1" dirty="0" smtClean="0"/>
              <a:t>surface</a:t>
            </a:r>
            <a:r>
              <a:rPr lang="ca-ES" sz="2200" b="1" dirty="0"/>
              <a:t> au sol correspondante</a:t>
            </a:r>
            <a:r>
              <a:rPr lang="ca-ES" sz="2200" b="1" dirty="0" smtClean="0"/>
              <a:t>             </a:t>
            </a:r>
          </a:p>
          <a:p>
            <a:pPr marL="0" lvl="0" indent="0">
              <a:buNone/>
            </a:pPr>
            <a:r>
              <a:rPr lang="ca-ES" sz="2200" b="1" dirty="0"/>
              <a:t>	</a:t>
            </a:r>
            <a:r>
              <a:rPr lang="ca-ES" sz="2200" b="1" dirty="0" smtClean="0"/>
              <a:t>	</a:t>
            </a:r>
            <a:r>
              <a:rPr lang="en-US" sz="2200" dirty="0" smtClean="0"/>
              <a:t>(840+ </a:t>
            </a:r>
            <a:r>
              <a:rPr lang="en-GB" sz="2200" dirty="0" smtClean="0">
                <a:solidFill>
                  <a:srgbClr val="000000"/>
                </a:solidFill>
              </a:rPr>
              <a:t>10368 </a:t>
            </a:r>
            <a:r>
              <a:rPr lang="en-GB" sz="2200" dirty="0" smtClean="0"/>
              <a:t>) </a:t>
            </a:r>
            <a:r>
              <a:rPr lang="en-GB" sz="2200" dirty="0"/>
              <a:t>= </a:t>
            </a:r>
            <a:r>
              <a:rPr lang="en-GB" sz="2200" b="1" dirty="0"/>
              <a:t>11208 </a:t>
            </a:r>
            <a:r>
              <a:rPr lang="en-GB" sz="2200" b="1" dirty="0" smtClean="0"/>
              <a:t>m</a:t>
            </a:r>
            <a:r>
              <a:rPr lang="en-GB" sz="2200" b="1" baseline="30000" dirty="0" smtClean="0"/>
              <a:t>2</a:t>
            </a:r>
            <a:endParaRPr lang="en-US" sz="2200" b="1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4087761535"/>
      </p:ext>
    </p:extLst>
  </p:cSld>
  <p:clrMapOvr>
    <a:masterClrMapping/>
  </p:clrMapOvr>
  <p:transition advTm="2316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CHALEUR</a:t>
            </a:r>
            <a:endParaRPr lang="it-IT" sz="2800" dirty="0"/>
          </a:p>
        </p:txBody>
      </p:sp>
      <p:sp>
        <p:nvSpPr>
          <p:cNvPr id="12" name="Rectangle 11"/>
          <p:cNvSpPr/>
          <p:nvPr/>
        </p:nvSpPr>
        <p:spPr>
          <a:xfrm>
            <a:off x="7815714" y="1144203"/>
            <a:ext cx="116465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Étape 7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223310" y="1258372"/>
            <a:ext cx="77471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Calculer la </a:t>
            </a:r>
            <a:r>
              <a:rPr lang="en-US" sz="2200" b="1" dirty="0" smtClean="0"/>
              <a:t>moyenne </a:t>
            </a:r>
            <a:r>
              <a:rPr lang="en-US" sz="2400" b="1" dirty="0" smtClean="0"/>
              <a:t>SRi</a:t>
            </a:r>
            <a:endParaRPr lang="en-GB" sz="2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9386" y="1519413"/>
            <a:ext cx="6071103" cy="1820237"/>
            <a:chOff x="1965680" y="4332594"/>
            <a:chExt cx="6071103" cy="1820237"/>
          </a:xfrm>
        </p:grpSpPr>
        <p:grpSp>
          <p:nvGrpSpPr>
            <p:cNvPr id="15" name="Group 14"/>
            <p:cNvGrpSpPr/>
            <p:nvPr/>
          </p:nvGrpSpPr>
          <p:grpSpPr>
            <a:xfrm>
              <a:off x="5232579" y="4332594"/>
              <a:ext cx="2804204" cy="1747344"/>
              <a:chOff x="6483565" y="4091670"/>
              <a:chExt cx="2804204" cy="1747344"/>
            </a:xfrm>
          </p:grpSpPr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3565" y="4091670"/>
                <a:ext cx="2643338" cy="174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6519607" y="4783612"/>
                    <a:ext cx="2768162" cy="60016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𝟕</m:t>
                          </m:r>
                        </m:oMath>
                      </m:oMathPara>
                    </a14:m>
                    <a:endParaRPr lang="en-GB" sz="28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9607" y="4783612"/>
                    <a:ext cx="2768162" cy="6001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6" name="Rectangle 15"/>
            <p:cNvSpPr/>
            <p:nvPr/>
          </p:nvSpPr>
          <p:spPr>
            <a:xfrm>
              <a:off x="5222537" y="486295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965680" y="4550679"/>
              <a:ext cx="2384926" cy="1547878"/>
              <a:chOff x="1965680" y="4401248"/>
              <a:chExt cx="2384926" cy="1547878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052994" y="5409126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en-US" sz="2800" b="1" dirty="0" smtClean="0">
                    <a:solidFill>
                      <a:schemeClr val="tx1"/>
                    </a:solidFill>
                  </a:rPr>
                  <a:t>600 </a:t>
                </a:r>
                <a:r>
                  <a:rPr lang="en-US" sz="2800" b="1" dirty="0" smtClean="0">
                    <a:solidFill>
                      <a:schemeClr val="tx1"/>
                    </a:solidFill>
                    <a:cs typeface="Calibri" panose="020F0502020204030204" pitchFamily="34" charset="0"/>
                  </a:rPr>
                  <a:t>m</a:t>
                </a:r>
                <a:r>
                  <a:rPr lang="en-US" sz="2800" b="1" baseline="30000" dirty="0" smtClean="0">
                    <a:solidFill>
                      <a:schemeClr val="tx1"/>
                    </a:solidFill>
                    <a:cs typeface="Calibri" panose="020F0502020204030204" pitchFamily="34" charset="0"/>
                  </a:rPr>
                  <a:t>2</a:t>
                </a:r>
                <a:endParaRPr lang="en-US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2052994" y="4463692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lvl="0" algn="ctr"/>
                <a:r>
                  <a:rPr lang="en-GB" sz="2800" b="1" dirty="0">
                    <a:solidFill>
                      <a:schemeClr val="tx1"/>
                    </a:solidFill>
                  </a:rPr>
                  <a:t>11208 m</a:t>
                </a:r>
                <a:r>
                  <a:rPr lang="en-GB" sz="2800" b="1" baseline="30000" dirty="0">
                    <a:solidFill>
                      <a:schemeClr val="tx1"/>
                    </a:solidFill>
                  </a:rPr>
                  <a:t>2</a:t>
                </a:r>
                <a:endParaRPr lang="en-US" sz="2800" b="1" baseline="30000" dirty="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965680" y="4401248"/>
                <a:ext cx="2384926" cy="92333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_____</a:t>
                </a:r>
                <a:endParaRPr lang="en-US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Right Brace 17"/>
            <p:cNvSpPr/>
            <p:nvPr/>
          </p:nvSpPr>
          <p:spPr>
            <a:xfrm>
              <a:off x="4404449" y="4496405"/>
              <a:ext cx="667265" cy="1656426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3940821034"/>
      </p:ext>
    </p:extLst>
  </p:cSld>
  <p:clrMapOvr>
    <a:masterClrMapping/>
  </p:clrMapOvr>
  <p:transition advTm="2316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EXERCICE PHYSIQUE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</a:t>
            </a:r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CHALEUR</a:t>
            </a:r>
            <a:endParaRPr lang="it-IT" sz="2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3748960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9390"/>
            <a:ext cx="2133600" cy="30861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H.1.2 - EFFET D'ÎLOT </a:t>
            </a:r>
            <a:r>
              <a:rPr sz="2800" smtClean="0"/>
              <a:t>DE CHALEUR</a:t>
            </a:r>
            <a:endParaRPr lang="it-IT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9450" y="3566982"/>
            <a:ext cx="8448041" cy="1285610"/>
            <a:chOff x="314960" y="4530324"/>
            <a:chExt cx="8514080" cy="879851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xmlns="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Calculer l'</a:t>
              </a:r>
              <a:r>
                <a:rPr lang="en-GB" sz="2000" b="1" dirty="0"/>
                <a:t>indice de réflectance solaire </a:t>
              </a:r>
              <a:r>
                <a:rPr lang="en-GB" sz="2000" b="1" dirty="0" err="1" smtClean="0"/>
                <a:t>moyen</a:t>
              </a:r>
              <a:r>
                <a:rPr lang="en-GB" sz="2000" b="1" dirty="0"/>
                <a:t> de l'horizontale et du </a:t>
              </a:r>
              <a:r>
                <a:rPr lang="en-GB" sz="2000" b="1" dirty="0" err="1" smtClean="0"/>
                <a:t>toit</a:t>
              </a:r>
              <a:r>
                <a:rPr lang="en-GB" sz="2000" b="1" dirty="0" smtClean="0"/>
                <a:t> </a:t>
              </a:r>
              <a:r>
                <a:rPr lang="en-GB" sz="2000" b="1" dirty="0"/>
                <a:t>surfaces sur la </a:t>
              </a:r>
              <a:r>
                <a:rPr lang="en-GB" sz="2000" b="1" dirty="0" smtClean="0"/>
                <a:t>surface</a:t>
              </a:r>
              <a:r>
                <a:rPr lang="en-GB" sz="2000" b="1" dirty="0"/>
                <a:t> totale du tracé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479" y="4671389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60858" y="1169744"/>
            <a:ext cx="8291264" cy="19860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Un bâtiment </a:t>
            </a:r>
            <a:r>
              <a:rPr lang="en-GB" sz="2200" dirty="0" smtClean="0">
                <a:cs typeface="Calibri" panose="020F0502020204030204" pitchFamily="34" charset="0"/>
              </a:rPr>
              <a:t>résidentiel</a:t>
            </a:r>
            <a:r>
              <a:rPr lang="en-US" sz="2200" dirty="0" smtClean="0">
                <a:cs typeface="Calibri" panose="020F0502020204030204" pitchFamily="34" charset="0"/>
              </a:rPr>
              <a:t> existant est situé dans une grande superficie de 500m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. Le bâtiment possède un toit incliné, d'une </a:t>
            </a:r>
            <a:r>
              <a:rPr lang="en-GB" sz="2200" dirty="0">
                <a:cs typeface="Calibri" panose="020F0502020204030204" pitchFamily="34" charset="0"/>
              </a:rPr>
              <a:t>surface totale de 175m</a:t>
            </a:r>
            <a:r>
              <a:rPr lang="en-GB" sz="2200" baseline="30000" dirty="0" smtClean="0">
                <a:cs typeface="Calibri" panose="020F0502020204030204" pitchFamily="34" charset="0"/>
              </a:rPr>
              <a:t>2, </a:t>
            </a:r>
            <a:r>
              <a:rPr lang="en-US" sz="2200" dirty="0" smtClean="0">
                <a:cs typeface="Calibri" panose="020F0502020204030204" pitchFamily="34" charset="0"/>
              </a:rPr>
              <a:t>recouvert de </a:t>
            </a:r>
            <a:r>
              <a:rPr lang="en-GB" sz="2200" dirty="0" smtClean="0">
                <a:cs typeface="Calibri" panose="020F0502020204030204" pitchFamily="34" charset="0"/>
              </a:rPr>
              <a:t>tuiles et un toit plat, </a:t>
            </a:r>
            <a:r>
              <a:rPr lang="en-US" sz="2200" dirty="0">
                <a:cs typeface="Calibri" panose="020F0502020204030204" pitchFamily="34" charset="0"/>
              </a:rPr>
              <a:t>d'</a:t>
            </a:r>
            <a:r>
              <a:rPr lang="en-GB" sz="2200" dirty="0">
                <a:cs typeface="Calibri" panose="020F0502020204030204" pitchFamily="34" charset="0"/>
              </a:rPr>
              <a:t>une surface totale de </a:t>
            </a:r>
            <a:r>
              <a:rPr lang="en-GB" sz="2200" dirty="0" smtClean="0">
                <a:cs typeface="Calibri" panose="020F0502020204030204" pitchFamily="34" charset="0"/>
              </a:rPr>
              <a:t>50m</a:t>
            </a:r>
            <a:r>
              <a:rPr lang="en-GB" sz="2200" baseline="30000" dirty="0" smtClean="0">
                <a:cs typeface="Calibri" panose="020F0502020204030204" pitchFamily="34" charset="0"/>
              </a:rPr>
              <a:t>2 </a:t>
            </a:r>
            <a:r>
              <a:rPr lang="en-US" sz="2200" dirty="0" smtClean="0">
                <a:cs typeface="Calibri" panose="020F0502020204030204" pitchFamily="34" charset="0"/>
              </a:rPr>
              <a:t>recouvert de tuiles de pavage. L'espace extérieur est en partie recouvert de carreaux de </a:t>
            </a:r>
            <a:r>
              <a:rPr lang="en-US" sz="2200" dirty="0">
                <a:cs typeface="Calibri" panose="020F0502020204030204" pitchFamily="34" charset="0"/>
              </a:rPr>
              <a:t>pavage</a:t>
            </a:r>
            <a:r>
              <a:rPr lang="en-US" sz="2200" dirty="0" smtClean="0">
                <a:cs typeface="Calibri" panose="020F0502020204030204" pitchFamily="34" charset="0"/>
              </a:rPr>
              <a:t> naturels (75 %) et de végétation (25 %).  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045716301"/>
      </p:ext>
    </p:extLst>
  </p:cSld>
  <p:clrMapOvr>
    <a:masterClrMapping/>
  </p:clrMapOvr>
  <p:transition advTm="2909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2616427"/>
              </p:ext>
            </p:extLst>
          </p:nvPr>
        </p:nvGraphicFramePr>
        <p:xfrm>
          <a:off x="487326" y="1504863"/>
          <a:ext cx="8169348" cy="1645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H.1.2 - EFFET D'ÎLOT DE</a:t>
                      </a:r>
                      <a:r>
                        <a:rPr lang="en-US" sz="2800" baseline="0" dirty="0" smtClean="0"/>
                        <a:t> CHALEUR 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ÉMISSION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CATÉGORIE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H. Adaptation aux changements climatiques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H.1 Action climatique : augmentation de la température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sz="2800" smtClean="0"/>
              <a:t>H.1.2 - EFFET </a:t>
            </a:r>
            <a:r>
              <a:rPr sz="2800" smtClean="0"/>
              <a:t>D'ÎLOT DE CHALEUR</a:t>
            </a:r>
            <a:endParaRPr lang="it-IT" sz="2800" dirty="0"/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71350883"/>
              </p:ext>
            </p:extLst>
          </p:nvPr>
        </p:nvGraphicFramePr>
        <p:xfrm>
          <a:off x="2589026" y="3506438"/>
          <a:ext cx="3965947" cy="1957659"/>
        </p:xfrm>
        <a:graphic>
          <a:graphicData uri="http://schemas.openxmlformats.org/presentationml/2006/ole">
            <p:oleObj spid="_x0000_s2079" name="Bitmap Image" r:id="rId3" imgW="2984400" imgH="1473120" progId="PBrush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2486721" y="5464097"/>
            <a:ext cx="59212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 : https</a:t>
            </a:r>
            <a:r>
              <a:rPr lang="en-GB" sz="1000" dirty="0"/>
              <a:t>://hdgbuildingmaterials.com/products/solar-reflectance-index-hdg-primer/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INDICATEUR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xmlns="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015245"/>
              </p:ext>
            </p:extLst>
          </p:nvPr>
        </p:nvGraphicFramePr>
        <p:xfrm>
          <a:off x="504528" y="1813774"/>
          <a:ext cx="8182272" cy="1828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xmlns="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xmlns="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Description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Étape du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Source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</a:rPr>
                        <a:t>Indice de réflectance solaire moyen des surfaces revêtues et des toits dans la zone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 smtClean="0">
                          <a:effectLst/>
                        </a:rPr>
                        <a:t>-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Conception</a:t>
                      </a:r>
                    </a:p>
                    <a:p>
                      <a:r>
                        <a:rPr lang="it-IT" dirty="0"/>
                        <a:t>__________</a:t>
                      </a:r>
                    </a:p>
                    <a:p>
                      <a:r>
                        <a:rPr lang="it-IT" dirty="0" smtClean="0"/>
                        <a:t>Profession</a:t>
                      </a:r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Estimation</a:t>
                      </a:r>
                      <a:endParaRPr lang="it-IT" dirty="0"/>
                    </a:p>
                    <a:p>
                      <a:r>
                        <a:rPr lang="it-IT" dirty="0"/>
                        <a:t>__________</a:t>
                      </a:r>
                    </a:p>
                    <a:p>
                      <a:r>
                        <a:rPr lang="it-IT" dirty="0" smtClean="0"/>
                        <a:t>Estimation</a:t>
                      </a:r>
                    </a:p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22151201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xmlns="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CHALEUR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1668" y="3908237"/>
            <a:ext cx="760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 </a:t>
            </a:r>
            <a:r>
              <a:rPr lang="en-GB" dirty="0"/>
              <a:t>superficie pour le calcul de l'indicateur est la superficie brute du </a:t>
            </a:r>
            <a:r>
              <a:rPr lang="en-GB" dirty="0" smtClean="0"/>
              <a:t>lot</a:t>
            </a:r>
            <a:r>
              <a:rPr lang="en-GB" dirty="0"/>
              <a:t> de</a:t>
            </a:r>
            <a:r>
              <a:rPr lang="en-GB" dirty="0" smtClean="0"/>
              <a:t> construction.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78" y="3908237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9" name="ZoneTexte 8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493474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CHALEUR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OBJECTIF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400" dirty="0"/>
              <a:t>Réduire l'effet </a:t>
            </a:r>
            <a:r>
              <a:rPr lang="en-GB" sz="2400" dirty="0" err="1"/>
              <a:t>d'îlot</a:t>
            </a:r>
            <a:r>
              <a:rPr lang="en-GB" sz="2400" dirty="0"/>
              <a:t> </a:t>
            </a:r>
            <a:r>
              <a:rPr lang="en-GB" sz="2400" dirty="0" smtClean="0"/>
              <a:t>de </a:t>
            </a:r>
            <a:r>
              <a:rPr lang="en-GB" sz="2400" dirty="0" err="1" smtClean="0"/>
              <a:t>chaleur</a:t>
            </a:r>
            <a:r>
              <a:rPr lang="en-GB" sz="2400" dirty="0" smtClean="0"/>
              <a:t> </a:t>
            </a:r>
            <a:r>
              <a:rPr lang="en-GB" sz="2400" dirty="0" err="1" smtClean="0"/>
              <a:t>afin</a:t>
            </a:r>
            <a:r>
              <a:rPr lang="en-GB" sz="2400" dirty="0" smtClean="0"/>
              <a:t> </a:t>
            </a:r>
            <a:r>
              <a:rPr lang="en-GB" sz="2400" dirty="0"/>
              <a:t>de réduire l'inconfort au niveau du sol pendant l'</a:t>
            </a:r>
            <a:r>
              <a:rPr lang="en-GB" sz="2400" dirty="0" smtClean="0"/>
              <a:t>été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383" y="3267307"/>
            <a:ext cx="2214070" cy="2214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34945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CHALEUR</a:t>
            </a:r>
            <a:endParaRPr lang="it-IT" sz="2800" b="1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0416" y="699796"/>
            <a:ext cx="3657600" cy="5145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</a:p>
          <a:p>
            <a:pPr marL="0" indent="0" algn="just">
              <a:spcBef>
                <a:spcPts val="800"/>
              </a:spcBef>
              <a:buNone/>
            </a:pPr>
            <a:endParaRPr lang="en-GB" sz="500" dirty="0" smtClean="0"/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000" dirty="0" smtClean="0"/>
              <a:t>L'indice de réflectance solaire (</a:t>
            </a:r>
            <a:r>
              <a:rPr lang="en-GB" sz="2000" dirty="0"/>
              <a:t>SRi</a:t>
            </a:r>
            <a:r>
              <a:rPr lang="en-GB" sz="2000" dirty="0" smtClean="0"/>
              <a:t>) est une </a:t>
            </a:r>
            <a:r>
              <a:rPr lang="en-GB" sz="2000" dirty="0"/>
              <a:t>mesure de la capacité de la surface construite à réfléchir la </a:t>
            </a:r>
            <a:r>
              <a:rPr lang="en-GB" sz="2000" dirty="0" smtClean="0"/>
              <a:t>chaleur</a:t>
            </a:r>
            <a:r>
              <a:rPr lang="en-GB" sz="2000" dirty="0"/>
              <a:t> solaire</a:t>
            </a:r>
            <a:r>
              <a:rPr lang="en-GB" sz="2000" dirty="0" smtClean="0"/>
              <a:t>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68407" y="5551124"/>
            <a:ext cx="49378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 : Cool Roof Rating Council. https</a:t>
            </a:r>
            <a:r>
              <a:rPr lang="en-GB" sz="1000" dirty="0"/>
              <a:t>://coolroofs.org/documents/CRRC-SRI-Document_2022-07-12.pdf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23949685"/>
              </p:ext>
            </p:extLst>
          </p:nvPr>
        </p:nvGraphicFramePr>
        <p:xfrm>
          <a:off x="3966771" y="979505"/>
          <a:ext cx="5065776" cy="2231619"/>
        </p:xfrm>
        <a:graphic>
          <a:graphicData uri="http://schemas.openxmlformats.org/presentationml/2006/ole">
            <p:oleObj spid="_x0000_s3093" name="Bitmap Image" r:id="rId3" imgW="7207200" imgH="3174840" progId="PBrush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251661" y="3051466"/>
            <a:ext cx="3657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n-GB" sz="1600" dirty="0"/>
              <a:t>Les valeurs SRi varient de 0 (c'est-à-dire pour les </a:t>
            </a:r>
            <a:r>
              <a:rPr lang="en-GB" sz="1600" dirty="0" smtClean="0"/>
              <a:t>matériaux </a:t>
            </a:r>
            <a:r>
              <a:rPr lang="en-GB" sz="1600" dirty="0"/>
              <a:t>qui </a:t>
            </a:r>
            <a:r>
              <a:rPr lang="en-GB" sz="1600" dirty="0" smtClean="0"/>
              <a:t>absorbent </a:t>
            </a:r>
            <a:r>
              <a:rPr lang="en-GB" sz="1600" dirty="0"/>
              <a:t>tous les rayonnements solaires incidents comme un corps noir) à 100 (c'est-à-dire pour les </a:t>
            </a:r>
            <a:r>
              <a:rPr lang="en-GB" sz="1600" dirty="0" smtClean="0"/>
              <a:t>matériaux </a:t>
            </a:r>
            <a:r>
              <a:rPr lang="en-GB" sz="1600" dirty="0"/>
              <a:t>qui </a:t>
            </a:r>
            <a:r>
              <a:rPr lang="en-GB" sz="1600" dirty="0" smtClean="0"/>
              <a:t>reflètent </a:t>
            </a:r>
            <a:r>
              <a:rPr lang="en-GB" sz="1600" dirty="0"/>
              <a:t>tous les rayonnements solaires incidents). En raison de la façon dont SRi est défini, les matériaux très chauds peuvent avoir des valeurs SRi légèrement négatives, </a:t>
            </a:r>
            <a:r>
              <a:rPr lang="en-GB" sz="1600" dirty="0" smtClean="0"/>
              <a:t>tandis que les </a:t>
            </a:r>
            <a:r>
              <a:rPr lang="en-GB" sz="1600" dirty="0"/>
              <a:t>matériaux très froids peuvent avoir des </a:t>
            </a:r>
            <a:r>
              <a:rPr lang="en-GB" sz="1600" dirty="0" smtClean="0"/>
              <a:t>valeurs </a:t>
            </a:r>
            <a:r>
              <a:rPr lang="en-GB" sz="1600" dirty="0"/>
              <a:t>supérieures à 100.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50464417"/>
              </p:ext>
            </p:extLst>
          </p:nvPr>
        </p:nvGraphicFramePr>
        <p:xfrm>
          <a:off x="4093071" y="3211124"/>
          <a:ext cx="4813175" cy="2340000"/>
        </p:xfrm>
        <a:graphic>
          <a:graphicData uri="http://schemas.openxmlformats.org/presentationml/2006/ole">
            <p:oleObj spid="_x0000_s3094" name="Bitmap Image" r:id="rId4" imgW="3213000" imgH="1562040" progId="PBrush">
              <p:embed/>
            </p:oleObj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3938016" y="1186614"/>
            <a:ext cx="835064" cy="707886"/>
          </a:xfrm>
          <a:prstGeom prst="rect">
            <a:avLst/>
          </a:prstGeom>
          <a:solidFill>
            <a:srgbClr val="FBB033"/>
          </a:solidFill>
        </p:spPr>
        <p:txBody>
          <a:bodyPr wrap="square" rtlCol="0">
            <a:spAutoFit/>
          </a:bodyPr>
          <a:lstStyle/>
          <a:p>
            <a:r>
              <a:rPr lang="fr-FR" sz="800" dirty="0"/>
              <a:t>L'ÉNERGIE SOLAIRE CHAUFFE LA SURFACE DU TOIT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664594" y="986718"/>
            <a:ext cx="13458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/>
              <a:t>RÉFLEXION SOLAIRE (SR) </a:t>
            </a:r>
            <a:endParaRPr lang="fr-FR" sz="800" dirty="0" smtClean="0"/>
          </a:p>
          <a:p>
            <a:r>
              <a:rPr lang="fr-FR" sz="800" dirty="0" smtClean="0"/>
              <a:t>LA </a:t>
            </a:r>
            <a:r>
              <a:rPr lang="fr-FR" sz="800" dirty="0"/>
              <a:t>FRACTION D'ÉNERGIE SOLAIRE RÉFLÉCHIE PAR LE TOIT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157960" y="955990"/>
            <a:ext cx="143039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/>
              <a:t>L'ÉMISSION THERMIQUE (TO</a:t>
            </a:r>
            <a:r>
              <a:rPr lang="fr-FR" sz="800" dirty="0" smtClean="0"/>
              <a:t>)</a:t>
            </a:r>
          </a:p>
          <a:p>
            <a:r>
              <a:rPr lang="fr-FR" sz="800" dirty="0" smtClean="0"/>
              <a:t> </a:t>
            </a:r>
            <a:r>
              <a:rPr lang="fr-FR" sz="800" dirty="0"/>
              <a:t>LA CAPACITÉ RELATIVE DE LA SURFACE DU TOIT À RAYONNER LA CHALEUR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485207" y="1625627"/>
            <a:ext cx="154733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/>
              <a:t>RÉFLEXION SOLAIRE (sri) </a:t>
            </a:r>
            <a:endParaRPr lang="fr-FR" sz="800" dirty="0" smtClean="0"/>
          </a:p>
          <a:p>
            <a:r>
              <a:rPr lang="fr-FR" sz="800" dirty="0" smtClean="0"/>
              <a:t>VALEUR </a:t>
            </a:r>
            <a:r>
              <a:rPr lang="fr-FR" sz="800" dirty="0"/>
              <a:t>CALCULÉE QUI COMBINE LA RÉFLEXION SOLAIRE ET L'ÉMISSION THERMIQUE EN UN SEUL CHIFFRE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188017" y="2716381"/>
            <a:ext cx="21508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dirty="0"/>
              <a:t>UNE PARTIE DE LA CHALEUR EST ABSORBÉE PAR LE TOIT ET TRANSFÉRÉE DANS LE BÂTIMENT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389120" y="3325466"/>
            <a:ext cx="1597794" cy="646331"/>
          </a:xfrm>
          <a:prstGeom prst="rect">
            <a:avLst/>
          </a:prstGeom>
          <a:solidFill>
            <a:srgbClr val="99DBF8"/>
          </a:solidFill>
        </p:spPr>
        <p:txBody>
          <a:bodyPr wrap="square" rtlCol="0">
            <a:spAutoFit/>
          </a:bodyPr>
          <a:lstStyle/>
          <a:p>
            <a:r>
              <a:rPr lang="fr-FR" sz="1200" b="1" dirty="0"/>
              <a:t>PROPRIÉTÉS D'UN MATÉRIAU BLANC STANDARD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128779" y="3319293"/>
            <a:ext cx="1597794" cy="646331"/>
          </a:xfrm>
          <a:prstGeom prst="rect">
            <a:avLst/>
          </a:prstGeom>
          <a:solidFill>
            <a:srgbClr val="99DBF8"/>
          </a:solidFill>
        </p:spPr>
        <p:txBody>
          <a:bodyPr wrap="square" rtlCol="0">
            <a:spAutoFit/>
          </a:bodyPr>
          <a:lstStyle/>
          <a:p>
            <a:r>
              <a:rPr lang="fr-FR" sz="1200" b="1" dirty="0"/>
              <a:t>PROPRIÉTÉS D'UN MATÉRIAU </a:t>
            </a:r>
            <a:r>
              <a:rPr lang="fr-FR" sz="1200" b="1" dirty="0" smtClean="0"/>
              <a:t>NOIR </a:t>
            </a:r>
            <a:r>
              <a:rPr lang="fr-FR" sz="1200" b="1" dirty="0"/>
              <a:t>STANDARD</a:t>
            </a:r>
          </a:p>
        </p:txBody>
      </p:sp>
    </p:spTree>
    <p:extLst>
      <p:ext uri="{BB962C8B-B14F-4D97-AF65-F5344CB8AC3E}">
        <p14:creationId xmlns:p14="http://schemas.microsoft.com/office/powerpoint/2010/main" xmlns="" val="197713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0416" y="860698"/>
            <a:ext cx="8583168" cy="51453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6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400" dirty="0"/>
              <a:t>Le SRi </a:t>
            </a:r>
            <a:r>
              <a:rPr lang="en-GB" sz="2400" dirty="0" smtClean="0"/>
              <a:t>peut </a:t>
            </a:r>
            <a:r>
              <a:rPr lang="en-GB" sz="2400" dirty="0"/>
              <a:t>être utilisé comme indicateur du degré de chaleur probable des </a:t>
            </a:r>
            <a:r>
              <a:rPr lang="en-GB" sz="2400" dirty="0" smtClean="0"/>
              <a:t>matériaux</a:t>
            </a:r>
            <a:r>
              <a:rPr lang="en-GB" sz="2400" dirty="0"/>
              <a:t> lorsque le rayonnement solaire est incident sur leur surface. </a:t>
            </a:r>
            <a:r>
              <a:rPr lang="en-GB" sz="2400" dirty="0" smtClean="0"/>
              <a:t>Plus </a:t>
            </a:r>
            <a:r>
              <a:rPr lang="en-GB" sz="2400" dirty="0"/>
              <a:t>le SRi est bas, plus un matériau est susceptible de devenir chaud au soleil</a:t>
            </a:r>
            <a:r>
              <a:rPr lang="en-GB" sz="2400" dirty="0" smtClean="0"/>
              <a:t>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400" u="sng" dirty="0" smtClean="0"/>
              <a:t>Valeurs </a:t>
            </a:r>
            <a:r>
              <a:rPr lang="en-GB" sz="2400" u="sng" dirty="0"/>
              <a:t>SRi </a:t>
            </a:r>
            <a:r>
              <a:rPr lang="en-GB" sz="2400" u="sng" dirty="0" smtClean="0"/>
              <a:t>typiques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Béton gris </a:t>
            </a:r>
            <a:r>
              <a:rPr lang="en-GB" sz="2400" dirty="0"/>
              <a:t>: 35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Béton blanc </a:t>
            </a:r>
            <a:r>
              <a:rPr lang="en-GB" sz="2400" dirty="0"/>
              <a:t>: 86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Peinture standard </a:t>
            </a:r>
            <a:r>
              <a:rPr lang="en-GB" sz="2400" dirty="0"/>
              <a:t>blanche : 100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Peinture standard </a:t>
            </a:r>
            <a:r>
              <a:rPr lang="en-GB" sz="2400" dirty="0"/>
              <a:t>noire : 5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Nouvel </a:t>
            </a:r>
            <a:r>
              <a:rPr lang="en-GB" sz="2400" dirty="0"/>
              <a:t>asphalte : 0 </a:t>
            </a:r>
            <a:endParaRPr lang="it-IT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D'ÎLOT DE CHALEUR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41812" y="4308754"/>
            <a:ext cx="32450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 : Green </a:t>
            </a:r>
            <a:r>
              <a:rPr lang="en-GB" sz="1000" dirty="0"/>
              <a:t>Building Council of Australia Green Star - Conception et construction avril 2014 - ÉBAUCHE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493942" y="2630485"/>
            <a:ext cx="4650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L'asphalte, le béton et d'autres matériaux de construction s'estompent ou s'assombrissent avec l'âge, </a:t>
            </a:r>
            <a:r>
              <a:rPr lang="en-GB" sz="1400" dirty="0" smtClean="0"/>
              <a:t>augmentant ou </a:t>
            </a:r>
            <a:r>
              <a:rPr lang="en-GB" sz="1400" dirty="0"/>
              <a:t>diminuant le SRi. Le SRi des matériaux plus légers (comme le béton) diminue avec l'âge à mesure que la surface s'assombrit et </a:t>
            </a:r>
            <a:r>
              <a:rPr lang="en-GB" sz="1400" dirty="0" smtClean="0"/>
              <a:t>le </a:t>
            </a:r>
            <a:r>
              <a:rPr lang="en-GB" sz="1400" dirty="0"/>
              <a:t>SRi des </a:t>
            </a:r>
            <a:r>
              <a:rPr lang="en-GB" sz="1400" dirty="0" smtClean="0"/>
              <a:t>matériaux plus sombres </a:t>
            </a:r>
            <a:r>
              <a:rPr lang="en-GB" sz="1400" dirty="0"/>
              <a:t>(comme l'asphalte ou le béton noir) augmentera avec l'âge à mesure que la couleur de la </a:t>
            </a:r>
            <a:r>
              <a:rPr lang="en-GB" sz="1400" dirty="0" smtClean="0"/>
              <a:t>surface s'éclaircira</a:t>
            </a:r>
            <a:endParaRPr lang="en-GB" sz="14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3488" y="2620532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2319064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CHALEUR </a:t>
            </a:r>
            <a:endParaRPr lang="it-IT" sz="2800" strike="sngStrike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66622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LIMITE ET ÉTENDUE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en-GB" sz="2400" dirty="0"/>
              <a:t>La limite d'évaluation est le terrain à bâtir</a:t>
            </a:r>
            <a:r>
              <a:rPr lang="en-GB" sz="2400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n-US" sz="2400" dirty="0" smtClean="0"/>
              <a:t>La </a:t>
            </a:r>
            <a:r>
              <a:rPr lang="en-US" sz="2400" dirty="0"/>
              <a:t>portée minimale de l'indicateur </a:t>
            </a:r>
            <a:r>
              <a:rPr lang="en-US" sz="2400" dirty="0" smtClean="0"/>
              <a:t>comprend toutes les </a:t>
            </a:r>
            <a:r>
              <a:rPr lang="en-US" sz="2400" dirty="0"/>
              <a:t>surfaces horizontales (toits inclus) de l'enveloppe du bâtiment et du lot de construction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31971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0094"/>
            <a:ext cx="2133600" cy="277906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34281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PROCÉDÉ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D'ÉVALUATION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251363"/>
            <a:ext cx="8875777" cy="470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sont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suivantes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l-GR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GB" sz="2000" dirty="0"/>
              <a:t>Identifier toutes les surfaces horizontales et les toits dans </a:t>
            </a:r>
            <a:r>
              <a:rPr lang="en-US" sz="2000" dirty="0"/>
              <a:t>le bâtiment et la zone du lot</a:t>
            </a:r>
            <a:endParaRPr lang="en-US" sz="2000" dirty="0" smtClean="0"/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dirty="0" smtClean="0"/>
              <a:t>Calculer la </a:t>
            </a:r>
            <a:r>
              <a:rPr lang="en-US" sz="2000" b="1" dirty="0" smtClean="0"/>
              <a:t>surface de chaque surface </a:t>
            </a:r>
            <a:r>
              <a:rPr lang="en-US" sz="2000" dirty="0" smtClean="0"/>
              <a:t>par </a:t>
            </a:r>
            <a:r>
              <a:rPr lang="en-GB" sz="2000" dirty="0" smtClean="0"/>
              <a:t>matériau de couverture</a:t>
            </a:r>
            <a:r>
              <a:rPr lang="el-GR" sz="2000" dirty="0" smtClean="0"/>
              <a:t>, </a:t>
            </a:r>
            <a:r>
              <a:rPr lang="en-US" sz="2000" dirty="0" smtClean="0"/>
              <a:t>[</a:t>
            </a:r>
            <a:r>
              <a:rPr lang="el-GR" sz="2000" dirty="0" smtClean="0"/>
              <a:t>m</a:t>
            </a:r>
            <a:r>
              <a:rPr lang="el-GR" sz="2000" baseline="30000" dirty="0" smtClean="0"/>
              <a:t>2</a:t>
            </a:r>
            <a:r>
              <a:rPr lang="en-US" sz="2000" dirty="0" smtClean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Calculer la superficie totale </a:t>
            </a:r>
            <a:r>
              <a:rPr lang="en-US" sz="2000" b="1" dirty="0" smtClean="0"/>
              <a:t>par </a:t>
            </a:r>
            <a:r>
              <a:rPr lang="en-GB" sz="2000" b="1" dirty="0" smtClean="0"/>
              <a:t>matériau </a:t>
            </a:r>
            <a:r>
              <a:rPr lang="en-GB" sz="2000" dirty="0" smtClean="0"/>
              <a:t>de</a:t>
            </a:r>
            <a:r>
              <a:rPr lang="en-US" sz="2000" b="1" dirty="0" smtClean="0"/>
              <a:t> couverture</a:t>
            </a:r>
            <a:r>
              <a:rPr lang="en-GB" sz="2000" dirty="0" smtClean="0"/>
              <a:t> des surfaces pavées horizontales </a:t>
            </a:r>
            <a:r>
              <a:rPr lang="en-GB" sz="2000" dirty="0"/>
              <a:t>et des </a:t>
            </a:r>
            <a:r>
              <a:rPr lang="en-GB" sz="2000" dirty="0" smtClean="0"/>
              <a:t>toits, </a:t>
            </a:r>
            <a:r>
              <a:rPr lang="en-US" sz="2000" dirty="0"/>
              <a:t>[</a:t>
            </a:r>
            <a:r>
              <a:rPr lang="el-GR" sz="2000" dirty="0"/>
              <a:t>m</a:t>
            </a:r>
            <a:r>
              <a:rPr lang="el-GR" sz="2000" baseline="30000" dirty="0"/>
              <a:t>2</a:t>
            </a:r>
            <a:r>
              <a:rPr lang="en-US" sz="2000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dirty="0" smtClean="0"/>
              <a:t>Calculer la </a:t>
            </a:r>
            <a:r>
              <a:rPr lang="en-US" sz="2000" b="1" dirty="0" smtClean="0"/>
              <a:t>surface totale de toutes les </a:t>
            </a:r>
            <a:r>
              <a:rPr lang="en-GB" sz="2000" b="1" dirty="0"/>
              <a:t>surfaces </a:t>
            </a:r>
            <a:r>
              <a:rPr lang="en-GB" sz="2000" b="1" dirty="0" smtClean="0"/>
              <a:t>horizontales</a:t>
            </a:r>
            <a:r>
              <a:rPr lang="en-GB" sz="2000" b="1" dirty="0"/>
              <a:t> et des </a:t>
            </a:r>
            <a:r>
              <a:rPr lang="en-GB" sz="2000" b="1" dirty="0" smtClean="0"/>
              <a:t>toits, </a:t>
            </a:r>
            <a:r>
              <a:rPr lang="en-US" sz="2000" dirty="0"/>
              <a:t>[</a:t>
            </a:r>
            <a:r>
              <a:rPr lang="el-GR" sz="2000" dirty="0"/>
              <a:t>m</a:t>
            </a:r>
            <a:r>
              <a:rPr lang="el-GR" sz="2000" baseline="30000" dirty="0"/>
              <a:t>2</a:t>
            </a:r>
            <a:r>
              <a:rPr lang="en-US" sz="2000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b="1" dirty="0" smtClean="0"/>
              <a:t>Multipliez la </a:t>
            </a:r>
            <a:r>
              <a:rPr lang="en-GB" sz="2000" b="1" dirty="0" smtClean="0"/>
              <a:t>surface totale par matériau de couverture </a:t>
            </a:r>
            <a:r>
              <a:rPr lang="en-US" sz="2000" dirty="0" smtClean="0"/>
              <a:t>avec le </a:t>
            </a:r>
            <a:r>
              <a:rPr lang="en-GB" sz="2000" b="1" dirty="0"/>
              <a:t>SRi </a:t>
            </a:r>
            <a:r>
              <a:rPr lang="en-US" sz="2000" b="1" dirty="0" smtClean="0"/>
              <a:t>correspondant</a:t>
            </a:r>
            <a:r>
              <a:rPr lang="en-GB" sz="2000" b="1" dirty="0" smtClean="0"/>
              <a:t>, </a:t>
            </a:r>
            <a:r>
              <a:rPr lang="en-US" sz="2000" dirty="0"/>
              <a:t>[</a:t>
            </a:r>
            <a:r>
              <a:rPr lang="el-GR" sz="2000" dirty="0"/>
              <a:t>m</a:t>
            </a:r>
            <a:r>
              <a:rPr lang="el-GR" sz="2000" baseline="30000" dirty="0"/>
              <a:t>2</a:t>
            </a:r>
            <a:r>
              <a:rPr lang="en-US" sz="2000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b="1" dirty="0" smtClean="0"/>
              <a:t>Additionnez les </a:t>
            </a:r>
            <a:r>
              <a:rPr lang="ca-ES" sz="2000" b="1" dirty="0" smtClean="0"/>
              <a:t>produits de SRi multipliés </a:t>
            </a:r>
            <a:r>
              <a:rPr lang="ca-ES" sz="2000" b="1" dirty="0"/>
              <a:t>par </a:t>
            </a:r>
            <a:r>
              <a:rPr lang="ca-ES" sz="2000" b="1" dirty="0" smtClean="0"/>
              <a:t>surface</a:t>
            </a:r>
            <a:r>
              <a:rPr lang="en-GB" sz="2000" b="1" dirty="0"/>
              <a:t>, </a:t>
            </a:r>
            <a:r>
              <a:rPr lang="en-US" sz="2000" dirty="0"/>
              <a:t>[</a:t>
            </a:r>
            <a:r>
              <a:rPr lang="el-GR" sz="2000" dirty="0"/>
              <a:t>m</a:t>
            </a:r>
            <a:r>
              <a:rPr lang="el-GR" sz="2000" baseline="30000" dirty="0"/>
              <a:t>2</a:t>
            </a:r>
            <a:r>
              <a:rPr lang="en-US" sz="2000" dirty="0" smtClean="0"/>
              <a:t>]</a:t>
            </a:r>
            <a:endParaRPr lang="en-US" sz="2000" b="1" dirty="0" smtClean="0"/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US" sz="2000" dirty="0" smtClean="0"/>
              <a:t>Calculer la valeur de l’indicateur comme suit : </a:t>
            </a:r>
            <a:r>
              <a:rPr lang="en-US" sz="2000" b="1" dirty="0" smtClean="0"/>
              <a:t>somme des produits de </a:t>
            </a:r>
            <a:r>
              <a:rPr lang="en-GB" sz="2000" b="1" dirty="0"/>
              <a:t>SRi multipliée par la </a:t>
            </a:r>
            <a:r>
              <a:rPr lang="ca-ES" sz="2000" b="1" dirty="0" smtClean="0"/>
              <a:t>surface </a:t>
            </a:r>
            <a:r>
              <a:rPr lang="ca-ES" sz="2000" dirty="0" smtClean="0">
                <a:solidFill>
                  <a:srgbClr val="00B050"/>
                </a:solidFill>
              </a:rPr>
              <a:t>(étape 6)</a:t>
            </a:r>
            <a:r>
              <a:rPr lang="ca-ES" sz="2000" b="1" dirty="0" smtClean="0"/>
              <a:t> </a:t>
            </a:r>
            <a:r>
              <a:rPr lang="en-US" sz="2000" dirty="0"/>
              <a:t>/ surface totale de toutes les </a:t>
            </a:r>
            <a:r>
              <a:rPr lang="en-GB" sz="2000" b="1" dirty="0" smtClean="0"/>
              <a:t>surfaces </a:t>
            </a:r>
            <a:r>
              <a:rPr lang="en-GB" sz="2000" b="1" dirty="0"/>
              <a:t>horizontales et </a:t>
            </a:r>
            <a:r>
              <a:rPr lang="en-GB" sz="2000" b="1" dirty="0" smtClean="0"/>
              <a:t>toits </a:t>
            </a:r>
            <a:r>
              <a:rPr lang="en-US" sz="2000" dirty="0" smtClean="0">
                <a:solidFill>
                  <a:srgbClr val="00B050"/>
                </a:solidFill>
              </a:rPr>
              <a:t>(étape 4)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sz="2000" dirty="0" smtClean="0"/>
          </a:p>
        </p:txBody>
      </p:sp>
      <p:sp>
        <p:nvSpPr>
          <p:cNvPr id="66" name="Titolo 1">
            <a:extLst>
              <a:ext uri="{FF2B5EF4-FFF2-40B4-BE49-F238E27FC236}">
                <a16:creationId xmlns:a16="http://schemas.microsoft.com/office/drawing/2014/main" xmlns="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sz="2800" smtClean="0"/>
              <a:t>H.1.2 - EFFET D'ÎLOT </a:t>
            </a:r>
            <a:r>
              <a:rPr sz="2800" smtClean="0"/>
              <a:t>DE CHALEUR</a:t>
            </a:r>
            <a:endParaRPr lang="it-IT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9119" y="4920209"/>
            <a:ext cx="1656162" cy="109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35923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99744"/>
            <a:ext cx="8418576" cy="4752569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</a:t>
            </a: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NORMES</a:t>
            </a:r>
          </a:p>
          <a:p>
            <a:pPr marL="357188" indent="-357188">
              <a:buNone/>
            </a:pPr>
            <a:endParaRPr lang="en-GB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357188">
              <a:buNone/>
            </a:pPr>
            <a:r>
              <a:rPr lang="en-GB" sz="2800" dirty="0" smtClean="0">
                <a:cs typeface="Calibri" panose="020F0502020204030204" pitchFamily="34" charset="0"/>
              </a:rPr>
              <a:t>ASTM </a:t>
            </a:r>
            <a:r>
              <a:rPr lang="en-GB" sz="2800" dirty="0">
                <a:cs typeface="Calibri" panose="020F0502020204030204" pitchFamily="34" charset="0"/>
              </a:rPr>
              <a:t>E 1980 - Pratique normalisée pour le calcul de l'indice de réflectance solaire des </a:t>
            </a:r>
            <a:r>
              <a:rPr lang="en-GB" sz="2800" dirty="0" smtClean="0">
                <a:cs typeface="Calibri" panose="020F0502020204030204" pitchFamily="34" charset="0"/>
              </a:rPr>
              <a:t>surfaces</a:t>
            </a:r>
            <a:r>
              <a:rPr lang="en-GB" sz="2800" dirty="0">
                <a:cs typeface="Calibri" panose="020F0502020204030204" pitchFamily="34" charset="0"/>
              </a:rPr>
              <a:t> opaques horizontales et à faible pente</a:t>
            </a:r>
          </a:p>
          <a:p>
            <a:pPr marL="357188" indent="-357188">
              <a:buNone/>
            </a:pPr>
            <a:r>
              <a:rPr lang="en-GB" sz="2800" dirty="0"/>
              <a:t>Lawrence Berkeley National Laboratory, Heat Island </a:t>
            </a:r>
            <a:r>
              <a:rPr lang="en-GB" sz="2800" dirty="0" smtClean="0"/>
              <a:t>Group. Base de données Cool Roofing Materials https://heatisland.lbl.gov/resources/cool-roofing-materials-database</a:t>
            </a:r>
          </a:p>
          <a:p>
            <a:pPr marL="357188" indent="-357188">
              <a:buNone/>
            </a:pPr>
            <a:r>
              <a:rPr lang="en-GB" sz="2800" dirty="0" smtClean="0"/>
              <a:t>Urban </a:t>
            </a:r>
            <a:r>
              <a:rPr lang="en-GB" sz="2800" dirty="0"/>
              <a:t>Heat Island Gold Standard et Urban Heat Island </a:t>
            </a:r>
            <a:r>
              <a:rPr lang="en-GB" sz="2800" dirty="0" smtClean="0"/>
              <a:t>Atlas https</a:t>
            </a:r>
            <a:r>
              <a:rPr lang="en-GB" sz="2800" dirty="0"/>
              <a:t>://</a:t>
            </a:r>
            <a:r>
              <a:rPr lang="en-GB" sz="2800" dirty="0" smtClean="0"/>
              <a:t>link.springer.com/chapter/10.1007/978-3-319-10425-6_2</a:t>
            </a:r>
          </a:p>
          <a:p>
            <a:pPr marL="357188" indent="-357188">
              <a:buNone/>
            </a:pPr>
            <a:r>
              <a:rPr lang="en-US" sz="2800" dirty="0"/>
              <a:t>Fonte V.C. Sharma, Solar Properties of Some Buildings Elements in Energy 1989 vol. 14 p.80 5-10. http://</a:t>
            </a:r>
            <a:r>
              <a:rPr lang="en-US" sz="2800" dirty="0" smtClean="0"/>
              <a:t>coolroofs.org/products/results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H.1.2 - EFFET D'ÎLOT </a:t>
            </a:r>
            <a:r>
              <a:rPr sz="28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CHALEUR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344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2C363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44793" y="6544675"/>
            <a:ext cx="4891177" cy="307777"/>
          </a:xfrm>
          <a:prstGeom prst="rect">
            <a:avLst/>
          </a:prstGeom>
          <a:solidFill>
            <a:srgbClr val="77933C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Système de formation Villes MED DURABLES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199735" y="6073057"/>
            <a:ext cx="57279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Module de formation 3</a:t>
            </a:r>
            <a:endParaRPr lang="fr-FR" sz="1050" dirty="0"/>
          </a:p>
          <a:p>
            <a:r>
              <a:rPr lang="fr-FR" sz="1200" dirty="0"/>
              <a:t>Calcul des critères d'évaluation de </a:t>
            </a:r>
            <a:r>
              <a:rPr lang="fr-FR" sz="1200" dirty="0" err="1"/>
              <a:t>SBTool</a:t>
            </a:r>
            <a:r>
              <a:rPr lang="fr-FR" sz="1200" dirty="0"/>
              <a:t> – Échelle du </a:t>
            </a:r>
            <a:r>
              <a:rPr lang="fr-FR" sz="1200" dirty="0" smtClean="0"/>
              <a:t>bâtiment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358937317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C7D45CD-FFAB-467D-9D97-AA78C26C8BCD}"/>
</file>

<file path=customXml/itemProps2.xml><?xml version="1.0" encoding="utf-8"?>
<ds:datastoreItem xmlns:ds="http://schemas.openxmlformats.org/officeDocument/2006/customXml" ds:itemID="{78F71B96-6708-422E-90D0-7D755C196D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9632C6-71A8-4D38-BCDA-1FEAA4BA1A1F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30160</TotalTime>
  <Words>1303</Words>
  <Application>Microsoft Office PowerPoint</Application>
  <PresentationFormat>Affichage à l'écran (4:3)</PresentationFormat>
  <Paragraphs>187</Paragraphs>
  <Slides>15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7" baseType="lpstr">
      <vt:lpstr>Larissa</vt:lpstr>
      <vt:lpstr>Bitmap Image</vt:lpstr>
      <vt:lpstr>Diapositive 1</vt:lpstr>
      <vt:lpstr>H.1.2 - EFFET D'ÎLOT DE CHALEUR</vt:lpstr>
      <vt:lpstr>Diapositive 3</vt:lpstr>
      <vt:lpstr>H.1.2 - EFFET D'ÎLOT DE CHALEUR</vt:lpstr>
      <vt:lpstr>Diapositive 5</vt:lpstr>
      <vt:lpstr>Diapositive 6</vt:lpstr>
      <vt:lpstr>H.1.2 - EFFET D'ÎLOT DE CHALEUR </vt:lpstr>
      <vt:lpstr>H.1.2 - EFFET D'ÎLOT DE CHALEUR</vt:lpstr>
      <vt:lpstr>H.1.2 - EFFET D'ÎLOT DE CHALEUR</vt:lpstr>
      <vt:lpstr>H.1.2 - EFFET D'ÎLOT DE CHALEUR</vt:lpstr>
      <vt:lpstr>H.1.2 - EFFET D'ÎLOT DE CHALEUR</vt:lpstr>
      <vt:lpstr>H.1.2 - EFFET D'ÎLOT DE CHALEUR</vt:lpstr>
      <vt:lpstr>H.1.2 - EFFET D'ÎLOT DE CHALEUR</vt:lpstr>
      <vt:lpstr>H.1.2 - EFFET D'ÎLOT DE CHALEUR</vt:lpstr>
      <vt:lpstr>H.1.2 - EFFET D'ÎLOT DE CHALEUR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Maher</cp:lastModifiedBy>
  <cp:revision>345</cp:revision>
  <dcterms:created xsi:type="dcterms:W3CDTF">2017-01-09T10:20:00Z</dcterms:created>
  <dcterms:modified xsi:type="dcterms:W3CDTF">2023-07-24T18:30:13Z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